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86" r:id="rId3"/>
    <p:sldId id="274" r:id="rId4"/>
    <p:sldId id="258" r:id="rId5"/>
    <p:sldId id="282" r:id="rId6"/>
    <p:sldId id="277" r:id="rId7"/>
    <p:sldId id="257" r:id="rId8"/>
    <p:sldId id="283" r:id="rId9"/>
    <p:sldId id="280" r:id="rId10"/>
    <p:sldId id="275" r:id="rId11"/>
    <p:sldId id="265" r:id="rId12"/>
    <p:sldId id="262" r:id="rId13"/>
    <p:sldId id="266" r:id="rId14"/>
    <p:sldId id="273" r:id="rId15"/>
    <p:sldId id="278" r:id="rId16"/>
    <p:sldId id="279" r:id="rId17"/>
    <p:sldId id="284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3054BE-35D6-2439-E9FF-6DA19FAE6252}" v="433" dt="2023-06-05T18:57:29.3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5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kki Macbeth" userId="5910377c-782e-4d4a-8bd8-abeff89e2ed1" providerId="ADAL" clId="{CE96D04B-78F1-4642-8211-17061ABAF2D1}"/>
    <pc:docChg chg="custSel modSld modShowInfo">
      <pc:chgData name="Nikki Macbeth" userId="5910377c-782e-4d4a-8bd8-abeff89e2ed1" providerId="ADAL" clId="{CE96D04B-78F1-4642-8211-17061ABAF2D1}" dt="2023-06-06T14:24:04.846" v="7" actId="14100"/>
      <pc:docMkLst>
        <pc:docMk/>
      </pc:docMkLst>
      <pc:sldChg chg="addSp delSp modSp mod">
        <pc:chgData name="Nikki Macbeth" userId="5910377c-782e-4d4a-8bd8-abeff89e2ed1" providerId="ADAL" clId="{CE96D04B-78F1-4642-8211-17061ABAF2D1}" dt="2023-06-06T14:24:04.846" v="7" actId="14100"/>
        <pc:sldMkLst>
          <pc:docMk/>
          <pc:sldMk cId="2954948960" sldId="275"/>
        </pc:sldMkLst>
        <pc:picChg chg="add mod">
          <ac:chgData name="Nikki Macbeth" userId="5910377c-782e-4d4a-8bd8-abeff89e2ed1" providerId="ADAL" clId="{CE96D04B-78F1-4642-8211-17061ABAF2D1}" dt="2023-06-06T14:24:04.846" v="7" actId="14100"/>
          <ac:picMkLst>
            <pc:docMk/>
            <pc:sldMk cId="2954948960" sldId="275"/>
            <ac:picMk id="3" creationId="{6BAC9F5C-437C-6005-B050-F80BA1A8B4FD}"/>
          </ac:picMkLst>
        </pc:picChg>
        <pc:picChg chg="del mod">
          <ac:chgData name="Nikki Macbeth" userId="5910377c-782e-4d4a-8bd8-abeff89e2ed1" providerId="ADAL" clId="{CE96D04B-78F1-4642-8211-17061ABAF2D1}" dt="2023-06-06T14:23:43.993" v="2" actId="478"/>
          <ac:picMkLst>
            <pc:docMk/>
            <pc:sldMk cId="2954948960" sldId="275"/>
            <ac:picMk id="4" creationId="{86751A9E-22D4-8A2A-FF2C-DAD1986920C4}"/>
          </ac:picMkLst>
        </pc:picChg>
      </pc:sldChg>
    </pc:docChg>
  </pc:docChgLst>
  <pc:docChgLst>
    <pc:chgData name="Nikki Macbeth" userId="S::nikki.macbeth@batheaston.bwmat.org::5910377c-782e-4d4a-8bd8-abeff89e2ed1" providerId="AD" clId="Web-{2D3054BE-35D6-2439-E9FF-6DA19FAE6252}"/>
    <pc:docChg chg="addSld delSld modSld">
      <pc:chgData name="Nikki Macbeth" userId="S::nikki.macbeth@batheaston.bwmat.org::5910377c-782e-4d4a-8bd8-abeff89e2ed1" providerId="AD" clId="Web-{2D3054BE-35D6-2439-E9FF-6DA19FAE6252}" dt="2023-06-05T18:57:29.339" v="247" actId="20577"/>
      <pc:docMkLst>
        <pc:docMk/>
      </pc:docMkLst>
      <pc:sldChg chg="modSp">
        <pc:chgData name="Nikki Macbeth" userId="S::nikki.macbeth@batheaston.bwmat.org::5910377c-782e-4d4a-8bd8-abeff89e2ed1" providerId="AD" clId="Web-{2D3054BE-35D6-2439-E9FF-6DA19FAE6252}" dt="2023-06-05T18:56:43.384" v="232" actId="20577"/>
        <pc:sldMkLst>
          <pc:docMk/>
          <pc:sldMk cId="0" sldId="258"/>
        </pc:sldMkLst>
        <pc:spChg chg="mod">
          <ac:chgData name="Nikki Macbeth" userId="S::nikki.macbeth@batheaston.bwmat.org::5910377c-782e-4d4a-8bd8-abeff89e2ed1" providerId="AD" clId="Web-{2D3054BE-35D6-2439-E9FF-6DA19FAE6252}" dt="2023-06-05T18:55:27.429" v="202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Nikki Macbeth" userId="S::nikki.macbeth@batheaston.bwmat.org::5910377c-782e-4d4a-8bd8-abeff89e2ed1" providerId="AD" clId="Web-{2D3054BE-35D6-2439-E9FF-6DA19FAE6252}" dt="2023-06-05T18:56:43.384" v="232" actId="20577"/>
          <ac:spMkLst>
            <pc:docMk/>
            <pc:sldMk cId="0" sldId="258"/>
            <ac:spMk id="5" creationId="{A53C6C62-0CEF-4B36-86DC-E6AF170FC582}"/>
          </ac:spMkLst>
        </pc:spChg>
      </pc:sldChg>
      <pc:sldChg chg="modSp">
        <pc:chgData name="Nikki Macbeth" userId="S::nikki.macbeth@batheaston.bwmat.org::5910377c-782e-4d4a-8bd8-abeff89e2ed1" providerId="AD" clId="Web-{2D3054BE-35D6-2439-E9FF-6DA19FAE6252}" dt="2023-06-05T18:47:58.664" v="15" actId="20577"/>
        <pc:sldMkLst>
          <pc:docMk/>
          <pc:sldMk cId="585510487" sldId="274"/>
        </pc:sldMkLst>
        <pc:spChg chg="mod">
          <ac:chgData name="Nikki Macbeth" userId="S::nikki.macbeth@batheaston.bwmat.org::5910377c-782e-4d4a-8bd8-abeff89e2ed1" providerId="AD" clId="Web-{2D3054BE-35D6-2439-E9FF-6DA19FAE6252}" dt="2023-06-05T18:47:58.664" v="15" actId="20577"/>
          <ac:spMkLst>
            <pc:docMk/>
            <pc:sldMk cId="585510487" sldId="274"/>
            <ac:spMk id="3" creationId="{00000000-0000-0000-0000-000000000000}"/>
          </ac:spMkLst>
        </pc:spChg>
      </pc:sldChg>
      <pc:sldChg chg="modSp">
        <pc:chgData name="Nikki Macbeth" userId="S::nikki.macbeth@batheaston.bwmat.org::5910377c-782e-4d4a-8bd8-abeff89e2ed1" providerId="AD" clId="Web-{2D3054BE-35D6-2439-E9FF-6DA19FAE6252}" dt="2023-06-05T18:57:29.339" v="247" actId="20577"/>
        <pc:sldMkLst>
          <pc:docMk/>
          <pc:sldMk cId="434679576" sldId="282"/>
        </pc:sldMkLst>
        <pc:spChg chg="mod">
          <ac:chgData name="Nikki Macbeth" userId="S::nikki.macbeth@batheaston.bwmat.org::5910377c-782e-4d4a-8bd8-abeff89e2ed1" providerId="AD" clId="Web-{2D3054BE-35D6-2439-E9FF-6DA19FAE6252}" dt="2023-06-05T18:57:29.339" v="247" actId="20577"/>
          <ac:spMkLst>
            <pc:docMk/>
            <pc:sldMk cId="434679576" sldId="282"/>
            <ac:spMk id="2" creationId="{F4BA5451-F1EF-46D2-B980-CD72C0D1EE21}"/>
          </ac:spMkLst>
        </pc:spChg>
      </pc:sldChg>
      <pc:sldChg chg="new del">
        <pc:chgData name="Nikki Macbeth" userId="S::nikki.macbeth@batheaston.bwmat.org::5910377c-782e-4d4a-8bd8-abeff89e2ed1" providerId="AD" clId="Web-{2D3054BE-35D6-2439-E9FF-6DA19FAE6252}" dt="2023-06-05T18:44:54.659" v="5"/>
        <pc:sldMkLst>
          <pc:docMk/>
          <pc:sldMk cId="1398067626" sldId="285"/>
        </pc:sldMkLst>
      </pc:sldChg>
      <pc:sldChg chg="addSp delSp modSp new mod setBg">
        <pc:chgData name="Nikki Macbeth" userId="S::nikki.macbeth@batheaston.bwmat.org::5910377c-782e-4d4a-8bd8-abeff89e2ed1" providerId="AD" clId="Web-{2D3054BE-35D6-2439-E9FF-6DA19FAE6252}" dt="2023-06-05T18:46:19.302" v="10" actId="1076"/>
        <pc:sldMkLst>
          <pc:docMk/>
          <pc:sldMk cId="1569465520" sldId="286"/>
        </pc:sldMkLst>
        <pc:picChg chg="add del mod">
          <ac:chgData name="Nikki Macbeth" userId="S::nikki.macbeth@batheaston.bwmat.org::5910377c-782e-4d4a-8bd8-abeff89e2ed1" providerId="AD" clId="Web-{2D3054BE-35D6-2439-E9FF-6DA19FAE6252}" dt="2023-06-05T18:44:51.768" v="4"/>
          <ac:picMkLst>
            <pc:docMk/>
            <pc:sldMk cId="1569465520" sldId="286"/>
            <ac:picMk id="2" creationId="{8EA5BB66-FC45-0EBE-26CF-E60CEAE8A40C}"/>
          </ac:picMkLst>
        </pc:picChg>
        <pc:picChg chg="add mod modCrop">
          <ac:chgData name="Nikki Macbeth" userId="S::nikki.macbeth@batheaston.bwmat.org::5910377c-782e-4d4a-8bd8-abeff89e2ed1" providerId="AD" clId="Web-{2D3054BE-35D6-2439-E9FF-6DA19FAE6252}" dt="2023-06-05T18:46:19.302" v="10" actId="1076"/>
          <ac:picMkLst>
            <pc:docMk/>
            <pc:sldMk cId="1569465520" sldId="286"/>
            <ac:picMk id="3" creationId="{7D3E22E8-D1A0-D48D-A2B4-FF3D28B25804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748E0-86E3-4FB1-A4DB-885FC81521CC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B9F2A0-90C8-428B-8E62-11F2CC4DF1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1114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69C4C-F703-418F-A234-9DF14E864133}" type="datetimeFigureOut">
              <a:rPr lang="en-GB" smtClean="0"/>
              <a:pPr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2E8EA-20AA-404B-82BA-65B5476BED1A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batheastonprimary@co.uk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michaelhope.co.uk/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1835F-D7AE-4D39-9074-A25AA419DF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8983"/>
          <a:stretch/>
        </p:blipFill>
        <p:spPr>
          <a:xfrm>
            <a:off x="-3" y="-4"/>
            <a:ext cx="565098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57737" y="3948204"/>
            <a:ext cx="4129361" cy="169040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Welcome to Batheaston Church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" b="7285"/>
          <a:stretch/>
        </p:blipFill>
        <p:spPr>
          <a:xfrm>
            <a:off x="5707748" y="35966"/>
            <a:ext cx="3403848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sp>
        <p:nvSpPr>
          <p:cNvPr id="6" name="TextBox 5"/>
          <p:cNvSpPr txBox="1"/>
          <p:nvPr/>
        </p:nvSpPr>
        <p:spPr>
          <a:xfrm>
            <a:off x="4835423" y="5773394"/>
            <a:ext cx="397398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Website:  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batheastonprimary@co.uk</a:t>
            </a:r>
            <a:endParaRPr lang="en-GB" dirty="0"/>
          </a:p>
          <a:p>
            <a:pPr>
              <a:spcAft>
                <a:spcPts val="600"/>
              </a:spcAft>
            </a:pPr>
            <a:r>
              <a:rPr lang="en-GB" dirty="0"/>
              <a:t>Follow us on Twitter: @</a:t>
            </a:r>
            <a:r>
              <a:rPr lang="en-GB" dirty="0" err="1"/>
              <a:t>batheastonPri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7835438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97168" y="5346700"/>
            <a:ext cx="1746832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23528" y="5444835"/>
            <a:ext cx="7073640" cy="83023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Induction structure for September 2023 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40DABFD-BFD5-4265-8543-110CB6E333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6479" y="374038"/>
            <a:ext cx="4433291" cy="140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lang="en-GB" altLang="en-US" sz="1600" b="1" dirty="0">
              <a:latin typeface="Comic Sans MS" panose="030F0702030302020204" pitchFamily="66" charset="0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GB" altLang="en-US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Term starts on </a:t>
            </a:r>
            <a:r>
              <a:rPr lang="en-GB" alt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Monday 4th  September 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en-GB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AC9F5C-437C-6005-B050-F80BA1A8B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91" y="1484784"/>
            <a:ext cx="823995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48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r="-2" b="-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5" name="Rectangle 38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7047" y="5151330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     Special Friends</a:t>
            </a:r>
          </a:p>
        </p:txBody>
      </p:sp>
      <p:cxnSp>
        <p:nvCxnSpPr>
          <p:cNvPr id="46" name="Straight Connector 40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7954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D6B40EE1-545B-44B1-AC7B-86667387D8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366" y="4237629"/>
            <a:ext cx="8591267" cy="211189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0936" y="4366736"/>
            <a:ext cx="787984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7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Parent Partnerships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5" r="1" b="22578"/>
          <a:stretch/>
        </p:blipFill>
        <p:spPr bwMode="auto">
          <a:xfrm>
            <a:off x="431705" y="261870"/>
            <a:ext cx="3873491" cy="37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55" b="1"/>
          <a:stretch/>
        </p:blipFill>
        <p:spPr>
          <a:xfrm rot="5400000">
            <a:off x="4896849" y="218034"/>
            <a:ext cx="3757396" cy="384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607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9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3356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192" y="4767072"/>
            <a:ext cx="4945641" cy="162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Free school dinners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59" b="-1"/>
          <a:stretch/>
        </p:blipFill>
        <p:spPr bwMode="auto">
          <a:xfrm>
            <a:off x="245660" y="321733"/>
            <a:ext cx="5293729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3" name="Rectangle 19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21989" y="917725"/>
            <a:ext cx="2568554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rgbClr val="FFFFFF"/>
                </a:solidFill>
              </a:rPr>
              <a:t>All children in Reception, Year 1 and 2 have access to free school dinners.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>
                <a:solidFill>
                  <a:srgbClr val="FFFFFF"/>
                </a:solidFill>
              </a:rPr>
              <a:t>However, if you are on benefits you are entitled to more funding called Pupil Premium.</a:t>
            </a:r>
          </a:p>
        </p:txBody>
      </p:sp>
    </p:spTree>
    <p:extLst>
      <p:ext uri="{BB962C8B-B14F-4D97-AF65-F5344CB8AC3E}">
        <p14:creationId xmlns:p14="http://schemas.microsoft.com/office/powerpoint/2010/main" val="2444884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r="1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D38A241E-0395-41E5-8607-BAA2799A43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4892040"/>
            <a:ext cx="9143998" cy="1965960"/>
          </a:xfrm>
          <a:prstGeom prst="rect">
            <a:avLst/>
          </a:prstGeom>
          <a:solidFill>
            <a:schemeClr val="bg1">
              <a:alpha val="72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6948" y="5154168"/>
            <a:ext cx="5229903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     School Uniform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3650" y="5154168"/>
            <a:ext cx="2169739" cy="12618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 b="1">
                <a:solidFill>
                  <a:schemeClr val="tx2"/>
                </a:solidFill>
              </a:rPr>
              <a:t>Michael Hope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chemeClr val="tx2"/>
                </a:solidFill>
              </a:rPr>
              <a:t>Please order online.  </a:t>
            </a:r>
          </a:p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600">
                <a:solidFill>
                  <a:schemeClr val="tx2"/>
                </a:solidFill>
                <a:hlinkClick r:id="rId3"/>
              </a:rPr>
              <a:t>http://michaelhope.co.uk/</a:t>
            </a:r>
            <a:endParaRPr lang="en-US" sz="160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Bef>
                <a:spcPts val="1000"/>
              </a:spcBef>
            </a:pPr>
            <a:endParaRPr lang="en-US" sz="1600">
              <a:solidFill>
                <a:schemeClr val="tx2"/>
              </a:solidFill>
            </a:endParaRP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E352288-84AD-4CA8-BCD5-76C29D34E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6103620" y="5325066"/>
            <a:ext cx="0" cy="9144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8776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72000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4027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C46229-6254-438C-AC90-14125F3F9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184" y="859536"/>
            <a:ext cx="3624602" cy="1243584"/>
          </a:xfrm>
        </p:spPr>
        <p:txBody>
          <a:bodyPr>
            <a:normAutofit/>
          </a:bodyPr>
          <a:lstStyle/>
          <a:p>
            <a:r>
              <a:rPr lang="en-GB" sz="3000"/>
              <a:t>PE Kit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185062"/>
            <a:ext cx="373761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8DD78-C8FF-4997-994B-3E8AB8C43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2512611"/>
            <a:ext cx="3624602" cy="3664351"/>
          </a:xfrm>
        </p:spPr>
        <p:txBody>
          <a:bodyPr>
            <a:normAutofit/>
          </a:bodyPr>
          <a:lstStyle/>
          <a:p>
            <a:r>
              <a:rPr lang="en-GB" sz="1600"/>
              <a:t>T-shirt (preferably red or navy)</a:t>
            </a:r>
          </a:p>
          <a:p>
            <a:r>
              <a:rPr lang="en-GB" sz="1600"/>
              <a:t>Shorts</a:t>
            </a:r>
          </a:p>
          <a:p>
            <a:r>
              <a:rPr lang="en-GB" sz="1600"/>
              <a:t>Tracksuit bottoms</a:t>
            </a:r>
          </a:p>
          <a:p>
            <a:r>
              <a:rPr lang="en-GB" sz="1600"/>
              <a:t>Daps/plimsols (but not needed at start)</a:t>
            </a:r>
          </a:p>
          <a:p>
            <a:r>
              <a:rPr lang="en-GB" sz="1600"/>
              <a:t>PE bag</a:t>
            </a:r>
          </a:p>
          <a:p>
            <a:r>
              <a:rPr lang="en-GB" sz="1600"/>
              <a:t>Spare clothes and underwear in a separate bag.</a:t>
            </a:r>
          </a:p>
          <a:p>
            <a:r>
              <a:rPr lang="en-GB" sz="1600" i="1"/>
              <a:t>Please name all clothes and shoes!</a:t>
            </a:r>
          </a:p>
          <a:p>
            <a:endParaRPr lang="en-GB" sz="1600" i="1"/>
          </a:p>
          <a:p>
            <a:r>
              <a:rPr lang="en-GB" sz="1600" i="1"/>
              <a:t>EXTRAS</a:t>
            </a:r>
          </a:p>
          <a:p>
            <a:r>
              <a:rPr lang="en-GB" sz="1600" i="1"/>
              <a:t>Welly boots!</a:t>
            </a:r>
          </a:p>
        </p:txBody>
      </p:sp>
      <p:pic>
        <p:nvPicPr>
          <p:cNvPr id="7" name="Graphic 6" descr="Shirt">
            <a:extLst>
              <a:ext uri="{FF2B5EF4-FFF2-40B4-BE49-F238E27FC236}">
                <a16:creationId xmlns:a16="http://schemas.microsoft.com/office/drawing/2014/main" id="{B21C12CE-5386-4BEE-8E28-449FB2F3B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17320" y="517600"/>
            <a:ext cx="274320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B414FC-8B66-4FE1-B97A-5BDB6567C0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4004" y="3429000"/>
            <a:ext cx="3669832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57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75B354-29F6-407D-810A-FCB5DE4D5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r>
              <a:rPr lang="en-GB" sz="3500">
                <a:solidFill>
                  <a:srgbClr val="FFFFFF"/>
                </a:solidFill>
              </a:rPr>
              <a:t>Summer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E307A-7C3A-42F5-9C25-3FE81F813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04" y="2827419"/>
            <a:ext cx="3845172" cy="322762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0"/>
              </a:spcAft>
            </a:pPr>
            <a:r>
              <a:rPr lang="en-GB" sz="1600" dirty="0">
                <a:solidFill>
                  <a:srgbClr val="0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Ask your child to decorate an old shoe box and place inside 5 items of importance to them.  In the past children have put in photos, favourite toys, a book or something they have collected during a holiday.  Please bring in the box during the first week of school and we will look through each box together.  We have found that this is a really lovely way of finding out about each other in the first few weeks of term.</a:t>
            </a:r>
            <a:endParaRPr lang="en-GB" sz="16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endParaRPr lang="en-GB" sz="1600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45E9C-3A6F-4AB6-987B-43525B62C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033" y="3103886"/>
            <a:ext cx="3716020" cy="26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574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tree with orange leaves&#10;&#10;Description automatically generated with low confidence">
            <a:extLst>
              <a:ext uri="{FF2B5EF4-FFF2-40B4-BE49-F238E27FC236}">
                <a16:creationId xmlns:a16="http://schemas.microsoft.com/office/drawing/2014/main" id="{6C26DFC1-9F44-96AF-E455-17C08B08B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43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3C4920-6E72-3159-6D86-386000FA6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>
                <a:solidFill>
                  <a:schemeClr val="tx1">
                    <a:lumMod val="85000"/>
                    <a:lumOff val="15000"/>
                  </a:schemeClr>
                </a:solidFill>
              </a:rPr>
              <a:t>Questions!</a:t>
            </a:r>
          </a:p>
        </p:txBody>
      </p:sp>
      <p:cxnSp>
        <p:nvCxnSpPr>
          <p:cNvPr id="4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382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7D3E22E8-D1A0-D48D-A2B4-FF3D28B25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550" r="-109" b="204"/>
          <a:stretch/>
        </p:blipFill>
        <p:spPr>
          <a:xfrm>
            <a:off x="554037" y="1464412"/>
            <a:ext cx="8187738" cy="302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465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l_fi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7"/>
          <a:stretch/>
        </p:blipFill>
        <p:spPr bwMode="auto">
          <a:xfrm rot="5400000">
            <a:off x="197116" y="-197116"/>
            <a:ext cx="6858000" cy="7252232"/>
          </a:xfrm>
          <a:prstGeom prst="rect">
            <a:avLst/>
          </a:prstGeom>
          <a:noFill/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F9744-8796-4E06-93D4-154048B4C786}"/>
              </a:ext>
            </a:extLst>
          </p:cNvPr>
          <p:cNvSpPr txBox="1"/>
          <p:nvPr/>
        </p:nvSpPr>
        <p:spPr>
          <a:xfrm>
            <a:off x="5648707" y="365125"/>
            <a:ext cx="2866642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>
                <a:latin typeface="+mj-lt"/>
                <a:ea typeface="+mj-ea"/>
                <a:cs typeface="+mj-cs"/>
              </a:rPr>
              <a:t>What is school readiness?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48707" y="2434201"/>
            <a:ext cx="2866642" cy="3742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400" b="1" dirty="0"/>
              <a:t>A collective responsibility in which parents, childcare professionals, teachers and other agencies play a significant role in preparing for school.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/>
              <a:t>Key skills and characteristics: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Independence and self-sufficiency 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cs typeface="Calibri"/>
              </a:rPr>
              <a:t>Resilience and motivation</a:t>
            </a:r>
            <a:endParaRPr lang="en-US" sz="1400" dirty="0"/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Curiosity about the world and a desire to learn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Social and emotional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Language development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Physical well-being</a:t>
            </a:r>
          </a:p>
          <a:p>
            <a:pPr marL="45720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5510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F64F6814-96D5-4463-898E-405CC0C40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523284" y="321176"/>
            <a:ext cx="5380685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l_f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6270" y="3894200"/>
            <a:ext cx="3019329" cy="2264496"/>
          </a:xfrm>
          <a:prstGeom prst="rect">
            <a:avLst/>
          </a:prstGeom>
          <a:noFill/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0EB58AB-4EF7-4CA1-8EBA-CC57F99AF8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64536" y="2050299"/>
            <a:ext cx="3634740" cy="0"/>
          </a:xfrm>
          <a:prstGeom prst="line">
            <a:avLst/>
          </a:prstGeom>
          <a:ln w="22225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2" b="8082"/>
          <a:stretch/>
        </p:blipFill>
        <p:spPr bwMode="auto">
          <a:xfrm>
            <a:off x="259752" y="296861"/>
            <a:ext cx="3031807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3" y="153986"/>
            <a:ext cx="5484096" cy="1619964"/>
          </a:xfrm>
        </p:spPr>
        <p:txBody>
          <a:bodyPr>
            <a:normAutofit fontScale="85000" lnSpcReduction="20000"/>
          </a:bodyPr>
          <a:lstStyle/>
          <a:p>
            <a:endParaRPr lang="en-GB" sz="21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2100" i="1" dirty="0">
                <a:solidFill>
                  <a:schemeClr val="bg1"/>
                </a:solidFill>
              </a:rPr>
              <a:t>   </a:t>
            </a:r>
            <a:r>
              <a:rPr lang="en-GB" sz="1600" i="1" dirty="0">
                <a:solidFill>
                  <a:schemeClr val="bg1"/>
                </a:solidFill>
              </a:rPr>
              <a:t>“</a:t>
            </a:r>
            <a:r>
              <a:rPr lang="en-GB" sz="1600" b="1" i="1" dirty="0">
                <a:solidFill>
                  <a:schemeClr val="bg1"/>
                </a:solidFill>
              </a:rPr>
              <a:t>The earliest years in a child’s life are absolutely critical. A child’s future choices, attainment, wellbeing, happiness and resilience are profoundly affected by the quality of the guidance, love and care they receive during these first years.” </a:t>
            </a:r>
          </a:p>
          <a:p>
            <a:pPr>
              <a:buNone/>
            </a:pPr>
            <a:endParaRPr lang="en-GB" sz="1600" b="1" i="1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GB" sz="1600" b="1" i="1" dirty="0">
                <a:solidFill>
                  <a:schemeClr val="bg1"/>
                </a:solidFill>
              </a:rPr>
              <a:t>        Dame Claire Tickell</a:t>
            </a:r>
            <a:endParaRPr lang="en-GB" sz="16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3C6C62-0CEF-4B36-86DC-E6AF170FC582}"/>
              </a:ext>
            </a:extLst>
          </p:cNvPr>
          <p:cNvSpPr txBox="1"/>
          <p:nvPr/>
        </p:nvSpPr>
        <p:spPr>
          <a:xfrm>
            <a:off x="3726334" y="1780121"/>
            <a:ext cx="4759175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</a:rPr>
              <a:t>Independence</a:t>
            </a:r>
            <a:r>
              <a:rPr lang="en-GB" sz="1400" dirty="0">
                <a:solidFill>
                  <a:schemeClr val="bg1"/>
                </a:solidFill>
              </a:rPr>
              <a:t> – role play at home, practise getting dressed, putting on coat, socks etc. Nearer the time think about routines into morning.</a:t>
            </a:r>
            <a:endParaRPr lang="en-GB" sz="1400" dirty="0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cs typeface="Calibri"/>
              </a:rPr>
              <a:t> </a:t>
            </a:r>
            <a:r>
              <a:rPr lang="en-GB" sz="1400" b="1" u="sng" dirty="0">
                <a:solidFill>
                  <a:schemeClr val="bg1"/>
                </a:solidFill>
                <a:cs typeface="Calibri"/>
              </a:rPr>
              <a:t>Resilience</a:t>
            </a:r>
            <a:r>
              <a:rPr lang="en-GB" sz="1400" dirty="0">
                <a:solidFill>
                  <a:schemeClr val="bg1"/>
                </a:solidFill>
                <a:cs typeface="Calibri"/>
              </a:rPr>
              <a:t> - developing your child's coping strategies in the presence of risk or challenge. This can promote 'self-perception' or belief that they can accomplish a task.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  <a:cs typeface="Calibri"/>
              </a:rPr>
              <a:t>Motivation </a:t>
            </a:r>
            <a:r>
              <a:rPr lang="en-GB" sz="1400" dirty="0">
                <a:solidFill>
                  <a:schemeClr val="bg1"/>
                </a:solidFill>
                <a:cs typeface="Calibri"/>
              </a:rPr>
              <a:t>- requires being attentive and present – this can be developed and nurtured through encouraging your child to persist, explore and be curious.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</a:rPr>
              <a:t>Social and emotional</a:t>
            </a:r>
            <a:r>
              <a:rPr lang="en-GB" sz="1400" b="1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– talk positively about school, reflect upon friends they know already in school. When possible meet up for play dates. </a:t>
            </a:r>
            <a:endParaRPr lang="en-GB" sz="14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</a:rPr>
              <a:t>Curiosity</a:t>
            </a:r>
            <a:r>
              <a:rPr lang="en-GB" sz="1400" u="sng" dirty="0">
                <a:solidFill>
                  <a:schemeClr val="bg1"/>
                </a:solidFill>
              </a:rPr>
              <a:t> </a:t>
            </a:r>
            <a:r>
              <a:rPr lang="en-GB" sz="1400" dirty="0">
                <a:solidFill>
                  <a:schemeClr val="bg1"/>
                </a:solidFill>
              </a:rPr>
              <a:t>– Promote curiosity through play, going for walks, growing plants, building structures etc. </a:t>
            </a:r>
            <a:endParaRPr lang="en-GB" sz="14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</a:rPr>
              <a:t>Language </a:t>
            </a:r>
            <a:r>
              <a:rPr lang="en-GB" sz="1400" dirty="0">
                <a:solidFill>
                  <a:schemeClr val="bg1"/>
                </a:solidFill>
              </a:rPr>
              <a:t>– promote reading through regular story times, talk and promote listening skills. </a:t>
            </a:r>
            <a:endParaRPr lang="en-GB" sz="1400" dirty="0">
              <a:solidFill>
                <a:schemeClr val="bg1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400" b="1" u="sng" dirty="0">
                <a:solidFill>
                  <a:schemeClr val="bg1"/>
                </a:solidFill>
              </a:rPr>
              <a:t>Physical  well-being </a:t>
            </a:r>
            <a:r>
              <a:rPr lang="en-GB" sz="1400" dirty="0">
                <a:solidFill>
                  <a:schemeClr val="bg1"/>
                </a:solidFill>
              </a:rPr>
              <a:t>– being physically active, fine motor i.e. drawing, painting and constructing.</a:t>
            </a:r>
            <a:endParaRPr lang="en-GB" sz="1400" dirty="0">
              <a:solidFill>
                <a:schemeClr val="bg1"/>
              </a:solidFill>
              <a:cs typeface="Calibri"/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BA5451-F1EF-46D2-B980-CD72C0D1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" y="325369"/>
            <a:ext cx="3276451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cs typeface="Calibri"/>
              </a:rPr>
              <a:t>Key areas to support your child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0060" y="2586994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  <a:gd name="connsiteX0" fmla="*/ 0 w 2606040"/>
              <a:gd name="connsiteY0" fmla="*/ 0 h 18288"/>
              <a:gd name="connsiteX1" fmla="*/ 599389 w 2606040"/>
              <a:gd name="connsiteY1" fmla="*/ 0 h 18288"/>
              <a:gd name="connsiteX2" fmla="*/ 1303020 w 2606040"/>
              <a:gd name="connsiteY2" fmla="*/ 0 h 18288"/>
              <a:gd name="connsiteX3" fmla="*/ 1876349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80590 w 2606040"/>
              <a:gd name="connsiteY6" fmla="*/ 18288 h 18288"/>
              <a:gd name="connsiteX7" fmla="*/ 1276960 w 2606040"/>
              <a:gd name="connsiteY7" fmla="*/ 18288 h 18288"/>
              <a:gd name="connsiteX8" fmla="*/ 65151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11079" y="-22080"/>
                  <a:pt x="479378" y="-26537"/>
                  <a:pt x="625450" y="0"/>
                </a:cubicBezTo>
                <a:cubicBezTo>
                  <a:pt x="925937" y="-4758"/>
                  <a:pt x="973176" y="15739"/>
                  <a:pt x="1224839" y="0"/>
                </a:cubicBezTo>
                <a:cubicBezTo>
                  <a:pt x="1479663" y="-11328"/>
                  <a:pt x="1566636" y="18697"/>
                  <a:pt x="1824228" y="0"/>
                </a:cubicBezTo>
                <a:cubicBezTo>
                  <a:pt x="2086799" y="-72665"/>
                  <a:pt x="2306223" y="-891"/>
                  <a:pt x="2606040" y="0"/>
                </a:cubicBezTo>
                <a:cubicBezTo>
                  <a:pt x="2606645" y="4461"/>
                  <a:pt x="2607031" y="13181"/>
                  <a:pt x="2606040" y="18288"/>
                </a:cubicBezTo>
                <a:cubicBezTo>
                  <a:pt x="2260204" y="29342"/>
                  <a:pt x="2175708" y="5614"/>
                  <a:pt x="1902409" y="18288"/>
                </a:cubicBezTo>
                <a:cubicBezTo>
                  <a:pt x="1638502" y="41064"/>
                  <a:pt x="1460923" y="-16269"/>
                  <a:pt x="1276960" y="18288"/>
                </a:cubicBezTo>
                <a:cubicBezTo>
                  <a:pt x="1057717" y="14361"/>
                  <a:pt x="867956" y="2320"/>
                  <a:pt x="677570" y="18288"/>
                </a:cubicBezTo>
                <a:cubicBezTo>
                  <a:pt x="457951" y="33373"/>
                  <a:pt x="189752" y="55388"/>
                  <a:pt x="0" y="18288"/>
                </a:cubicBezTo>
                <a:cubicBezTo>
                  <a:pt x="1586" y="13022"/>
                  <a:pt x="-95" y="4569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72759" y="3236"/>
                  <a:pt x="361166" y="-13413"/>
                  <a:pt x="599389" y="0"/>
                </a:cubicBezTo>
                <a:cubicBezTo>
                  <a:pt x="841226" y="37042"/>
                  <a:pt x="968991" y="14587"/>
                  <a:pt x="1303020" y="0"/>
                </a:cubicBezTo>
                <a:cubicBezTo>
                  <a:pt x="1643101" y="-7120"/>
                  <a:pt x="1717813" y="7213"/>
                  <a:pt x="1876349" y="0"/>
                </a:cubicBezTo>
                <a:cubicBezTo>
                  <a:pt x="2036762" y="-14138"/>
                  <a:pt x="2426397" y="-4451"/>
                  <a:pt x="2606040" y="0"/>
                </a:cubicBezTo>
                <a:cubicBezTo>
                  <a:pt x="2606314" y="8448"/>
                  <a:pt x="2606550" y="14527"/>
                  <a:pt x="2606040" y="18288"/>
                </a:cubicBezTo>
                <a:cubicBezTo>
                  <a:pt x="2344840" y="2643"/>
                  <a:pt x="2192043" y="7399"/>
                  <a:pt x="1980590" y="18288"/>
                </a:cubicBezTo>
                <a:cubicBezTo>
                  <a:pt x="1783984" y="-9745"/>
                  <a:pt x="1487673" y="45908"/>
                  <a:pt x="1276960" y="18288"/>
                </a:cubicBezTo>
                <a:cubicBezTo>
                  <a:pt x="1088134" y="-41257"/>
                  <a:pt x="877974" y="49968"/>
                  <a:pt x="651510" y="18288"/>
                </a:cubicBezTo>
                <a:cubicBezTo>
                  <a:pt x="430798" y="-27764"/>
                  <a:pt x="132889" y="-33467"/>
                  <a:pt x="0" y="18288"/>
                </a:cubicBezTo>
                <a:cubicBezTo>
                  <a:pt x="212" y="10845"/>
                  <a:pt x="-833" y="6193"/>
                  <a:pt x="0" y="0"/>
                </a:cubicBezTo>
                <a:close/>
              </a:path>
              <a:path w="2606040" h="18288" fill="none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27712" y="6878"/>
                  <a:pt x="971143" y="7084"/>
                  <a:pt x="1224839" y="0"/>
                </a:cubicBezTo>
                <a:cubicBezTo>
                  <a:pt x="1477775" y="-16815"/>
                  <a:pt x="1569904" y="19146"/>
                  <a:pt x="1824228" y="0"/>
                </a:cubicBezTo>
                <a:cubicBezTo>
                  <a:pt x="2055206" y="24867"/>
                  <a:pt x="2317192" y="-62872"/>
                  <a:pt x="2606040" y="0"/>
                </a:cubicBezTo>
                <a:cubicBezTo>
                  <a:pt x="2606166" y="3680"/>
                  <a:pt x="2606905" y="11461"/>
                  <a:pt x="2606040" y="18288"/>
                </a:cubicBezTo>
                <a:cubicBezTo>
                  <a:pt x="2234648" y="26976"/>
                  <a:pt x="2180202" y="-10361"/>
                  <a:pt x="1902409" y="18288"/>
                </a:cubicBezTo>
                <a:cubicBezTo>
                  <a:pt x="1635562" y="47194"/>
                  <a:pt x="1477339" y="4794"/>
                  <a:pt x="1276960" y="18288"/>
                </a:cubicBezTo>
                <a:cubicBezTo>
                  <a:pt x="1058094" y="66922"/>
                  <a:pt x="904206" y="-20636"/>
                  <a:pt x="677570" y="18288"/>
                </a:cubicBezTo>
                <a:cubicBezTo>
                  <a:pt x="485746" y="14713"/>
                  <a:pt x="195925" y="33005"/>
                  <a:pt x="0" y="18288"/>
                </a:cubicBezTo>
                <a:cubicBezTo>
                  <a:pt x="1168" y="12774"/>
                  <a:pt x="-229" y="374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2606040"/>
                      <a:gd name="connsiteY0" fmla="*/ 0 h 18288"/>
                      <a:gd name="connsiteX1" fmla="*/ 625450 w 2606040"/>
                      <a:gd name="connsiteY1" fmla="*/ 0 h 18288"/>
                      <a:gd name="connsiteX2" fmla="*/ 1224839 w 2606040"/>
                      <a:gd name="connsiteY2" fmla="*/ 0 h 18288"/>
                      <a:gd name="connsiteX3" fmla="*/ 1824228 w 2606040"/>
                      <a:gd name="connsiteY3" fmla="*/ 0 h 18288"/>
                      <a:gd name="connsiteX4" fmla="*/ 2606040 w 2606040"/>
                      <a:gd name="connsiteY4" fmla="*/ 0 h 18288"/>
                      <a:gd name="connsiteX5" fmla="*/ 2606040 w 2606040"/>
                      <a:gd name="connsiteY5" fmla="*/ 18288 h 18288"/>
                      <a:gd name="connsiteX6" fmla="*/ 1902409 w 2606040"/>
                      <a:gd name="connsiteY6" fmla="*/ 18288 h 18288"/>
                      <a:gd name="connsiteX7" fmla="*/ 1276960 w 2606040"/>
                      <a:gd name="connsiteY7" fmla="*/ 18288 h 18288"/>
                      <a:gd name="connsiteX8" fmla="*/ 677570 w 2606040"/>
                      <a:gd name="connsiteY8" fmla="*/ 18288 h 18288"/>
                      <a:gd name="connsiteX9" fmla="*/ 0 w 2606040"/>
                      <a:gd name="connsiteY9" fmla="*/ 18288 h 18288"/>
                      <a:gd name="connsiteX10" fmla="*/ 0 w 2606040"/>
                      <a:gd name="connsiteY10" fmla="*/ 0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06040" h="18288" fill="none" extrusionOk="0">
                        <a:moveTo>
                          <a:pt x="0" y="0"/>
                        </a:moveTo>
                        <a:cubicBezTo>
                          <a:pt x="266776" y="-600"/>
                          <a:pt x="322756" y="3201"/>
                          <a:pt x="625450" y="0"/>
                        </a:cubicBezTo>
                        <a:cubicBezTo>
                          <a:pt x="928144" y="-3201"/>
                          <a:pt x="968141" y="9269"/>
                          <a:pt x="1224839" y="0"/>
                        </a:cubicBezTo>
                        <a:cubicBezTo>
                          <a:pt x="1481537" y="-9269"/>
                          <a:pt x="1569059" y="21947"/>
                          <a:pt x="1824228" y="0"/>
                        </a:cubicBezTo>
                        <a:cubicBezTo>
                          <a:pt x="2079397" y="-21947"/>
                          <a:pt x="2326053" y="-10194"/>
                          <a:pt x="2606040" y="0"/>
                        </a:cubicBezTo>
                        <a:cubicBezTo>
                          <a:pt x="2605462" y="4771"/>
                          <a:pt x="2606793" y="12323"/>
                          <a:pt x="2606040" y="18288"/>
                        </a:cubicBezTo>
                        <a:cubicBezTo>
                          <a:pt x="2256758" y="31410"/>
                          <a:pt x="2173673" y="-12878"/>
                          <a:pt x="1902409" y="18288"/>
                        </a:cubicBezTo>
                        <a:cubicBezTo>
                          <a:pt x="1631145" y="49454"/>
                          <a:pt x="1461378" y="5466"/>
                          <a:pt x="1276960" y="18288"/>
                        </a:cubicBezTo>
                        <a:cubicBezTo>
                          <a:pt x="1092542" y="31110"/>
                          <a:pt x="890442" y="13213"/>
                          <a:pt x="677570" y="18288"/>
                        </a:cubicBezTo>
                        <a:cubicBezTo>
                          <a:pt x="464698" y="23364"/>
                          <a:pt x="187648" y="35837"/>
                          <a:pt x="0" y="18288"/>
                        </a:cubicBezTo>
                        <a:cubicBezTo>
                          <a:pt x="841" y="12879"/>
                          <a:pt x="-726" y="3977"/>
                          <a:pt x="0" y="0"/>
                        </a:cubicBezTo>
                        <a:close/>
                      </a:path>
                      <a:path w="2606040" h="18288" stroke="0" extrusionOk="0">
                        <a:moveTo>
                          <a:pt x="0" y="0"/>
                        </a:moveTo>
                        <a:cubicBezTo>
                          <a:pt x="197231" y="3803"/>
                          <a:pt x="358914" y="-9291"/>
                          <a:pt x="599389" y="0"/>
                        </a:cubicBezTo>
                        <a:cubicBezTo>
                          <a:pt x="839864" y="9291"/>
                          <a:pt x="979371" y="8509"/>
                          <a:pt x="1303020" y="0"/>
                        </a:cubicBezTo>
                        <a:cubicBezTo>
                          <a:pt x="1626669" y="-8509"/>
                          <a:pt x="1726300" y="7440"/>
                          <a:pt x="1876349" y="0"/>
                        </a:cubicBezTo>
                        <a:cubicBezTo>
                          <a:pt x="2026398" y="-7440"/>
                          <a:pt x="2430712" y="17957"/>
                          <a:pt x="2606040" y="0"/>
                        </a:cubicBezTo>
                        <a:cubicBezTo>
                          <a:pt x="2605426" y="8857"/>
                          <a:pt x="2606544" y="13619"/>
                          <a:pt x="2606040" y="18288"/>
                        </a:cubicBezTo>
                        <a:cubicBezTo>
                          <a:pt x="2393024" y="2241"/>
                          <a:pt x="2191161" y="39259"/>
                          <a:pt x="1980590" y="18288"/>
                        </a:cubicBezTo>
                        <a:cubicBezTo>
                          <a:pt x="1770019" y="-2683"/>
                          <a:pt x="1476440" y="36114"/>
                          <a:pt x="1276960" y="18288"/>
                        </a:cubicBezTo>
                        <a:cubicBezTo>
                          <a:pt x="1077480" y="463"/>
                          <a:pt x="880988" y="42125"/>
                          <a:pt x="651510" y="18288"/>
                        </a:cubicBezTo>
                        <a:cubicBezTo>
                          <a:pt x="422032" y="-5549"/>
                          <a:pt x="130744" y="-1947"/>
                          <a:pt x="0" y="18288"/>
                        </a:cubicBezTo>
                        <a:cubicBezTo>
                          <a:pt x="-487" y="10816"/>
                          <a:pt x="-839" y="60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46448-3D7C-421D-B01F-DF19590819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0060" y="2872899"/>
            <a:ext cx="3182691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Children’s independence skills are key! Putting on their coat, shoes socks etc.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Getting changed for P.E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Using a cutlery 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Being able to sit and listen to a story or take part in a conversation.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Toileting</a:t>
            </a:r>
          </a:p>
          <a:p>
            <a:pPr marL="3429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900" dirty="0"/>
              <a:t>Separation in the mornings - learning to say goodbye! </a:t>
            </a:r>
          </a:p>
        </p:txBody>
      </p:sp>
      <p:pic>
        <p:nvPicPr>
          <p:cNvPr id="6" name="Content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9886FADB-28A1-475E-A06B-62E6FA725F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34679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l_fi"/>
          <p:cNvPicPr/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4111"/>
            <a:ext cx="9144000" cy="6829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E9B9E0-6DF1-4554-9552-971032AAD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515" y="14111"/>
            <a:ext cx="9356569" cy="68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190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7" name="Rectangle 8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l_f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2" r="10352"/>
          <a:stretch/>
        </p:blipFill>
        <p:spPr bwMode="auto">
          <a:xfrm rot="5400000">
            <a:off x="4085" y="-197101"/>
            <a:ext cx="6857990" cy="7252212"/>
          </a:xfrm>
          <a:prstGeom prst="rect">
            <a:avLst/>
          </a:prstGeom>
          <a:noFill/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8707" y="365125"/>
            <a:ext cx="2866642" cy="18999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200"/>
              <a:t>Key Requirements</a:t>
            </a:r>
            <a:br>
              <a:rPr lang="en-GB" sz="3200"/>
            </a:br>
            <a:r>
              <a:rPr lang="en-GB" sz="3200"/>
              <a:t>Learning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8707" y="2434201"/>
            <a:ext cx="2866642" cy="37427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1400"/>
              <a:t>EYFS has 7 learning areas – 3 PRIME and 4 SPECIFIC</a:t>
            </a:r>
          </a:p>
          <a:p>
            <a:pPr>
              <a:lnSpc>
                <a:spcPct val="90000"/>
              </a:lnSpc>
            </a:pPr>
            <a:r>
              <a:rPr lang="en-GB" sz="1400" b="1"/>
              <a:t>PRIME:</a:t>
            </a:r>
          </a:p>
          <a:p>
            <a:pPr>
              <a:lnSpc>
                <a:spcPct val="90000"/>
              </a:lnSpc>
            </a:pPr>
            <a:r>
              <a:rPr lang="en-GB" sz="1400" b="1"/>
              <a:t>1.  Personal, Social and Emotional</a:t>
            </a:r>
          </a:p>
          <a:p>
            <a:pPr>
              <a:lnSpc>
                <a:spcPct val="90000"/>
              </a:lnSpc>
            </a:pPr>
            <a:r>
              <a:rPr lang="en-GB" sz="1400" b="1"/>
              <a:t>2.  Communication and Language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GB" sz="1400" b="1"/>
              <a:t>           Development</a:t>
            </a:r>
          </a:p>
          <a:p>
            <a:pPr>
              <a:lnSpc>
                <a:spcPct val="90000"/>
              </a:lnSpc>
            </a:pPr>
            <a:r>
              <a:rPr lang="en-GB" sz="1400" b="1"/>
              <a:t>3.  Physical Development</a:t>
            </a:r>
          </a:p>
          <a:p>
            <a:pPr>
              <a:lnSpc>
                <a:spcPct val="90000"/>
              </a:lnSpc>
            </a:pPr>
            <a:r>
              <a:rPr lang="en-GB" sz="1400" b="1"/>
              <a:t>SPECIFIC</a:t>
            </a:r>
          </a:p>
          <a:p>
            <a:pPr>
              <a:lnSpc>
                <a:spcPct val="90000"/>
              </a:lnSpc>
            </a:pPr>
            <a:r>
              <a:rPr lang="en-GB" sz="1400" b="1"/>
              <a:t>1.  Literacy</a:t>
            </a:r>
          </a:p>
          <a:p>
            <a:pPr>
              <a:lnSpc>
                <a:spcPct val="90000"/>
              </a:lnSpc>
            </a:pPr>
            <a:r>
              <a:rPr lang="en-GB" sz="1400" b="1"/>
              <a:t>2.  Maths</a:t>
            </a:r>
          </a:p>
          <a:p>
            <a:pPr>
              <a:lnSpc>
                <a:spcPct val="90000"/>
              </a:lnSpc>
            </a:pPr>
            <a:r>
              <a:rPr lang="en-GB" sz="1400" b="1"/>
              <a:t>3.  Understanding the World</a:t>
            </a:r>
          </a:p>
          <a:p>
            <a:pPr>
              <a:lnSpc>
                <a:spcPct val="90000"/>
              </a:lnSpc>
            </a:pPr>
            <a:r>
              <a:rPr lang="en-GB" sz="1400" b="1"/>
              <a:t>4.  Expressive Arts and Design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D128CF-C971-45F3-674A-E6DA5248C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 Break!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ontent Placeholder 6" descr="A picture containing ground, person, outdoor&#10;&#10;Description automatically generated">
            <a:extLst>
              <a:ext uri="{FF2B5EF4-FFF2-40B4-BE49-F238E27FC236}">
                <a16:creationId xmlns:a16="http://schemas.microsoft.com/office/drawing/2014/main" id="{A072698E-B7D7-62D9-85EB-106C7C708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2" b="2"/>
          <a:stretch/>
        </p:blipFill>
        <p:spPr>
          <a:xfrm rot="5400000">
            <a:off x="3382547" y="1010093"/>
            <a:ext cx="5880796" cy="484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31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EAE56-8903-479B-94D3-4160D1AE6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7236" y="804334"/>
            <a:ext cx="3754752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dirty="0"/>
              <a:t>Induction at Batheaston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629586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CA38BC8F-A4F1-4F70-8D67-EF0F30BE02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" r="5419"/>
          <a:stretch/>
        </p:blipFill>
        <p:spPr>
          <a:xfrm>
            <a:off x="20" y="10"/>
            <a:ext cx="4518095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8D9DE-4F1C-4DA6-823F-FD476E95B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933" y="2129896"/>
            <a:ext cx="3753055" cy="4107415"/>
          </a:xfrm>
        </p:spPr>
        <p:txBody>
          <a:bodyPr anchor="t">
            <a:normAutofit/>
          </a:bodyPr>
          <a:lstStyle/>
          <a:p>
            <a:r>
              <a:rPr lang="en-GB" sz="1600" u="sng" dirty="0"/>
              <a:t>Why a staggered start?</a:t>
            </a:r>
          </a:p>
          <a:p>
            <a:r>
              <a:rPr lang="en-GB" sz="1600" dirty="0"/>
              <a:t>Over 3 weeks the children are part-time so they gain an essence of the school day but in a smaller setting.</a:t>
            </a:r>
          </a:p>
          <a:p>
            <a:r>
              <a:rPr lang="en-GB" sz="1600" dirty="0"/>
              <a:t>Smaller groups means we as a staff can get to know the children gradually and vice versa they get to know and trust us as their carers.</a:t>
            </a:r>
          </a:p>
          <a:p>
            <a:r>
              <a:rPr lang="en-GB" sz="1600" dirty="0"/>
              <a:t>Although your child may have been at pre-school full-time, this does not equate as the same as a school day – they will get tired!</a:t>
            </a:r>
          </a:p>
          <a:p>
            <a:r>
              <a:rPr lang="en-GB" sz="1600" dirty="0"/>
              <a:t>Gives us the time and space to make the initial Baseline assessments.</a:t>
            </a:r>
          </a:p>
        </p:txBody>
      </p:sp>
    </p:spTree>
    <p:extLst>
      <p:ext uri="{BB962C8B-B14F-4D97-AF65-F5344CB8AC3E}">
        <p14:creationId xmlns:p14="http://schemas.microsoft.com/office/powerpoint/2010/main" val="32114015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700</Words>
  <Application>Microsoft Office PowerPoint</Application>
  <PresentationFormat>On-screen Show (4:3)</PresentationFormat>
  <Paragraphs>76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Comic Sans MS</vt:lpstr>
      <vt:lpstr>Times New Roman</vt:lpstr>
      <vt:lpstr>Office Theme</vt:lpstr>
      <vt:lpstr>Welcome to Batheaston Church School</vt:lpstr>
      <vt:lpstr>PowerPoint Presentation</vt:lpstr>
      <vt:lpstr>PowerPoint Presentation</vt:lpstr>
      <vt:lpstr>PowerPoint Presentation</vt:lpstr>
      <vt:lpstr>Key areas to support your child</vt:lpstr>
      <vt:lpstr>PowerPoint Presentation</vt:lpstr>
      <vt:lpstr>Key Requirements Learning and Development</vt:lpstr>
      <vt:lpstr>Tea Break!</vt:lpstr>
      <vt:lpstr>Induction at Batheaston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 Kit</vt:lpstr>
      <vt:lpstr>Summer Project</vt:lpstr>
      <vt:lpstr>Questions!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Batheaston Church School</dc:title>
  <dc:creator>Nikki Macbeth</dc:creator>
  <cp:lastModifiedBy>Nikki Macbeth</cp:lastModifiedBy>
  <cp:revision>65</cp:revision>
  <dcterms:created xsi:type="dcterms:W3CDTF">2020-05-27T23:13:22Z</dcterms:created>
  <dcterms:modified xsi:type="dcterms:W3CDTF">2023-06-06T14:24:08Z</dcterms:modified>
</cp:coreProperties>
</file>